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2" r:id="rId2"/>
    <p:sldId id="256" r:id="rId3"/>
    <p:sldId id="257" r:id="rId4"/>
    <p:sldId id="258" r:id="rId5"/>
    <p:sldId id="259" r:id="rId6"/>
    <p:sldId id="260" r:id="rId7"/>
    <p:sldId id="263" r:id="rId8"/>
    <p:sldId id="261" r:id="rId9"/>
    <p:sldId id="262" r:id="rId10"/>
    <p:sldId id="268" r:id="rId11"/>
    <p:sldId id="267" r:id="rId12"/>
    <p:sldId id="269" r:id="rId13"/>
    <p:sldId id="270" r:id="rId14"/>
    <p:sldId id="271" r:id="rId15"/>
    <p:sldId id="264" r:id="rId16"/>
    <p:sldId id="265" r:id="rId1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2DD365-F123-4400-91D1-C76FD1A987D5}" type="datetimeFigureOut">
              <a:rPr lang="de-DE" smtClean="0"/>
              <a:t>14.01.2022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0F03B9-C798-4190-B7DD-0E79CDE2853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7312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B7278C-8FA8-41D3-8EC4-EDDEBC598A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408039B-F5F0-4D13-AB5C-72A0DE3100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5ECDB06-CCD4-4824-B95E-9FCCD7751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6CCE3-C579-4A9B-89EE-6076D496C3D9}" type="datetimeFigureOut">
              <a:rPr lang="de-DE" smtClean="0"/>
              <a:t>14.01.2022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FFB75EE-0000-43AD-A963-26C19DDB7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F02FF2F-DA74-472C-9AE2-8EEA05B6D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B5327-CBE9-410E-99ED-E422DFCB6E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6716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067757-32E4-443F-84D7-63D970641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C2A5731-D406-40D9-BE74-5DCCBCCD41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8E0298D-801B-4510-9C12-E86066F03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6CCE3-C579-4A9B-89EE-6076D496C3D9}" type="datetimeFigureOut">
              <a:rPr lang="de-DE" smtClean="0"/>
              <a:t>14.01.2022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6174D76-3504-4750-B916-6E514ED80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F73AB12-95EE-42A8-BFD6-197BA346B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B5327-CBE9-410E-99ED-E422DFCB6E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5034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944BBB74-4F25-4364-BF19-EE62221BAF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8C9CB15-8B8C-4F8D-943B-FF1E28FAD9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19E814E-420C-42A8-BD87-A57E7E86A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6CCE3-C579-4A9B-89EE-6076D496C3D9}" type="datetimeFigureOut">
              <a:rPr lang="de-DE" smtClean="0"/>
              <a:t>14.01.2022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0200A42-82AC-46DD-A195-61607AEFA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CA834E0-299D-4B95-9C36-E375DC1C0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B5327-CBE9-410E-99ED-E422DFCB6E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3668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FE718D-6F17-46B1-A217-FBDB84EDF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48DDF32-19AD-429D-98DC-8EE15ED3A9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F8B0491-FF8E-484B-A226-5E0A3755E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6CCE3-C579-4A9B-89EE-6076D496C3D9}" type="datetimeFigureOut">
              <a:rPr lang="de-DE" smtClean="0"/>
              <a:t>14.01.2022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5782547-022F-465D-B3EE-7094F278C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6E67225-0E4E-4DA9-BFC0-37AC6390C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B5327-CBE9-410E-99ED-E422DFCB6E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5752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D46CEF-3333-4A20-81DC-E6F32D258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ACBCDA4-E820-465B-A8FA-6E73D79DED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E691C08-81AF-4909-A5B4-6FFA8420F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6CCE3-C579-4A9B-89EE-6076D496C3D9}" type="datetimeFigureOut">
              <a:rPr lang="de-DE" smtClean="0"/>
              <a:t>14.01.2022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B871FCD-DF04-42A7-AA38-94C5DB6C3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BF9AD1C-D61B-45FC-ADD0-675417B9D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B5327-CBE9-410E-99ED-E422DFCB6E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5913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D1B892-F229-4C15-BE11-83CF7F7C8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303BF71-F263-404D-8D05-DF694CD9ED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479283F-ED25-419E-A3CD-4489452EF1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58188B9-C21B-4A87-836B-9150F4348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6CCE3-C579-4A9B-89EE-6076D496C3D9}" type="datetimeFigureOut">
              <a:rPr lang="de-DE" smtClean="0"/>
              <a:t>14.01.2022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628C939-9735-422C-B8ED-C86226FBB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EE364A8-CA3F-4E1D-9AC7-C1D442681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B5327-CBE9-410E-99ED-E422DFCB6E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4431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6740D8-FDE0-4A4E-93FB-68247F7E0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D0AFD77-095B-48F1-BC7F-DB3EC6411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D182FF5-9B07-42DB-8853-C333836324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876680F-D6C7-4FC4-9034-DD71B91CAE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1D2AD2D-EC51-44EA-A059-B3FC0A37F4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6138FA77-07F9-4218-83B3-01B357B88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6CCE3-C579-4A9B-89EE-6076D496C3D9}" type="datetimeFigureOut">
              <a:rPr lang="de-DE" smtClean="0"/>
              <a:t>14.01.2022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F585FF4-39E2-45AA-BCCF-6AB113994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7A0483E-E8E0-48DB-9CA6-C20299BB7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B5327-CBE9-410E-99ED-E422DFCB6E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6187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2F6D1A-C11D-4150-A824-3F7F063F3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5D3EB93-0677-4E4E-8F52-2FD341379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6CCE3-C579-4A9B-89EE-6076D496C3D9}" type="datetimeFigureOut">
              <a:rPr lang="de-DE" smtClean="0"/>
              <a:t>14.01.2022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6F2090B-CF7A-4C40-9EAD-79E7BB41E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5570EEA-3A2E-487B-9E73-97D8330B2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B5327-CBE9-410E-99ED-E422DFCB6E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9531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A3F7106-1B90-4C62-BE05-61F807042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6CCE3-C579-4A9B-89EE-6076D496C3D9}" type="datetimeFigureOut">
              <a:rPr lang="de-DE" smtClean="0"/>
              <a:t>14.01.2022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484C32D-CC96-44D7-A194-05BA31012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D8919C0-A276-4942-8457-4214F4FE7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B5327-CBE9-410E-99ED-E422DFCB6E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3801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08ECD4-E271-494C-85AE-DB3D531A6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760C41E-F771-4208-899A-555ABCA604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0C50FD7-29C2-470A-BD7B-006C051594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2B8AF96-4F4B-432E-96C3-507B0EA72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6CCE3-C579-4A9B-89EE-6076D496C3D9}" type="datetimeFigureOut">
              <a:rPr lang="de-DE" smtClean="0"/>
              <a:t>14.01.2022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6927323-BBE5-482E-BB39-34E4052BF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409141C-8020-4025-9286-7882B267B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B5327-CBE9-410E-99ED-E422DFCB6E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3313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534C82-5D51-4C80-8D9F-30FE61BF5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1764F07-100E-4353-B062-7D70043EAE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64019B1-1453-45ED-927C-B2B85BAF12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CF5D328-2005-41EC-8366-5723EFB8C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6CCE3-C579-4A9B-89EE-6076D496C3D9}" type="datetimeFigureOut">
              <a:rPr lang="de-DE" smtClean="0"/>
              <a:t>14.01.2022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75B61F4-1BE4-40BA-84E0-B7F1F06D4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E78DF20-1264-4737-8102-02F503AB6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B5327-CBE9-410E-99ED-E422DFCB6E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4689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F87B50A-B234-4DC7-ACDB-BFCE97709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D14B32C-AD47-46EE-BE53-30FC7791DA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B733237-F48C-46D8-B654-810D2017A4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36CCE3-C579-4A9B-89EE-6076D496C3D9}" type="datetimeFigureOut">
              <a:rPr lang="de-DE" smtClean="0"/>
              <a:t>14.01.2022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2B905D9-98D8-474A-B47D-B6382B0FDD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46334F9-95D1-49EF-9C00-1F9C08E4D1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B5327-CBE9-410E-99ED-E422DFCB6E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4131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7" Type="http://schemas.openxmlformats.org/officeDocument/2006/relationships/image" Target="../media/image17.png"/><Relationship Id="rId2" Type="http://schemas.microsoft.com/office/2007/relationships/media" Target="../media/media4.mp4"/><Relationship Id="rId1" Type="http://schemas.openxmlformats.org/officeDocument/2006/relationships/tags" Target="../tags/tag5.xml"/><Relationship Id="rId6" Type="http://schemas.openxmlformats.org/officeDocument/2006/relationships/image" Target="../media/image16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video" Target="../media/media5.mp4"/><Relationship Id="rId7" Type="http://schemas.openxmlformats.org/officeDocument/2006/relationships/image" Target="../media/image19.png"/><Relationship Id="rId2" Type="http://schemas.microsoft.com/office/2007/relationships/media" Target="../media/media5.mp4"/><Relationship Id="rId1" Type="http://schemas.openxmlformats.org/officeDocument/2006/relationships/tags" Target="../tags/tag6.xml"/><Relationship Id="rId6" Type="http://schemas.openxmlformats.org/officeDocument/2006/relationships/image" Target="../media/image18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2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video" Target="../media/media9.mp4"/><Relationship Id="rId2" Type="http://schemas.microsoft.com/office/2007/relationships/media" Target="../media/media9.mp4"/><Relationship Id="rId1" Type="http://schemas.openxmlformats.org/officeDocument/2006/relationships/tags" Target="../tags/tag7.xml"/><Relationship Id="rId6" Type="http://schemas.openxmlformats.org/officeDocument/2006/relationships/image" Target="../media/image23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3.mp4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.png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.png"/><Relationship Id="rId4" Type="http://schemas.openxmlformats.org/officeDocument/2006/relationships/video" Target="../media/media3.mp4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ABE7B5A0-993F-4E87-A97B-8C14384531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1D70351-4D50-4B6B-9465-D14B1AD5F2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 fontScale="90000"/>
          </a:bodyPr>
          <a:lstStyle/>
          <a:p>
            <a:br>
              <a:rPr lang="de-DE" dirty="0">
                <a:solidFill>
                  <a:srgbClr val="FFFFFF"/>
                </a:solidFill>
              </a:rPr>
            </a:br>
            <a:br>
              <a:rPr lang="de-DE" dirty="0">
                <a:solidFill>
                  <a:srgbClr val="FFFFFF"/>
                </a:solidFill>
              </a:rPr>
            </a:br>
            <a:br>
              <a:rPr lang="de-DE" dirty="0">
                <a:solidFill>
                  <a:srgbClr val="FFFFFF"/>
                </a:solidFill>
              </a:rPr>
            </a:br>
            <a:br>
              <a:rPr lang="de-DE" dirty="0">
                <a:solidFill>
                  <a:srgbClr val="FFFFFF"/>
                </a:solidFill>
              </a:rPr>
            </a:br>
            <a:br>
              <a:rPr lang="de-DE" dirty="0">
                <a:solidFill>
                  <a:srgbClr val="FFFFFF"/>
                </a:solidFill>
              </a:rPr>
            </a:br>
            <a:br>
              <a:rPr lang="de-DE" dirty="0">
                <a:solidFill>
                  <a:srgbClr val="FFFFFF"/>
                </a:solidFill>
              </a:rPr>
            </a:br>
            <a:endParaRPr lang="de-DE" dirty="0">
              <a:solidFill>
                <a:srgbClr val="FFFFFF"/>
              </a:solidFill>
            </a:endParaRPr>
          </a:p>
        </p:txBody>
      </p:sp>
      <p:pic>
        <p:nvPicPr>
          <p:cNvPr id="3" name="WhatsApp Video 2022-01-12 at 22.36.08">
            <a:hlinkClick r:id="" action="ppaction://media"/>
            <a:extLst>
              <a:ext uri="{FF2B5EF4-FFF2-40B4-BE49-F238E27FC236}">
                <a16:creationId xmlns:a16="http://schemas.microsoft.com/office/drawing/2014/main" id="{CD25F1A1-D969-4828-A3C5-CE243A4FF4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19580" y="2198048"/>
            <a:ext cx="5352839" cy="3649663"/>
          </a:xfrm>
          <a:prstGeom prst="rect">
            <a:avLst/>
          </a:prstGeom>
        </p:spPr>
      </p:pic>
      <p:pic>
        <p:nvPicPr>
          <p:cNvPr id="6" name="Grafik 5" descr="Ein Bild, das Silhouette enthält.&#10;&#10;Automatisch generierte Beschreibung">
            <a:extLst>
              <a:ext uri="{FF2B5EF4-FFF2-40B4-BE49-F238E27FC236}">
                <a16:creationId xmlns:a16="http://schemas.microsoft.com/office/drawing/2014/main" id="{F06448DF-52BD-485A-9740-42B703297F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95" y="277091"/>
            <a:ext cx="1411607" cy="266930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3739B40-4AAB-4CC5-90B9-E34D0DA749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271" y="277091"/>
            <a:ext cx="2683455" cy="303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5737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1180"/>
    </mc:Choice>
    <mc:Fallback>
      <p:transition spd="slow" advTm="1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33" objId="3"/>
        <p14:stopEvt time="1180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A6B66640-6F6E-4196-A92B-4698CE1423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87CC9A2A-422A-44F0-88F0-C633CB135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de-DE" dirty="0"/>
            </a:br>
            <a:br>
              <a:rPr lang="de-DE" dirty="0"/>
            </a:br>
            <a:r>
              <a:rPr lang="de-DE" dirty="0"/>
              <a:t>Der Aufbau – Die AFK-Kammer</a:t>
            </a: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pic>
        <p:nvPicPr>
          <p:cNvPr id="8" name="Inhaltsplatzhalter 2">
            <a:extLst>
              <a:ext uri="{FF2B5EF4-FFF2-40B4-BE49-F238E27FC236}">
                <a16:creationId xmlns:a16="http://schemas.microsoft.com/office/drawing/2014/main" id="{E49E1F10-77DF-452C-B106-500DE51DAF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5253465" cy="3086411"/>
          </a:xfr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4247D475-512A-4B06-8B3C-5E4FD0B758AB}"/>
              </a:ext>
            </a:extLst>
          </p:cNvPr>
          <p:cNvSpPr txBox="1"/>
          <p:nvPr/>
        </p:nvSpPr>
        <p:spPr>
          <a:xfrm>
            <a:off x="6100337" y="1690688"/>
            <a:ext cx="525346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dirty="0"/>
              <a:t>Es existiert eine AFK-Kammer (siehe Bild links).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dirty="0"/>
              <a:t>Damit die Creeper-Farm funktioniert und läuft, müssen die Chunks geladen sein. </a:t>
            </a: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de-DE" dirty="0"/>
              <a:t>„Zyklisches Spawnen geschieht in einem Spawn-Bereich von 15×15 Chunks (240×240 Blöcke) um eine[*n] Spieler[*in] herum“ (Minecraft-Wiki).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dirty="0"/>
              <a:t>Außerdem muss ein Mindestabstand eingehalten werden.</a:t>
            </a: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de-DE" dirty="0"/>
              <a:t>„Jedes Spawnen geschieht nur in mindestens 1,5 Chunks (24 Blöcken) Abstand von jedem[/jeder] Spieler[*in] und von jedem </a:t>
            </a:r>
            <a:r>
              <a:rPr lang="de-DE" dirty="0" err="1"/>
              <a:t>Spawnpunkt</a:t>
            </a:r>
            <a:r>
              <a:rPr lang="de-DE" dirty="0"/>
              <a:t> aller Spieler[*innen]“ (</a:t>
            </a:r>
            <a:r>
              <a:rPr lang="de-DE" dirty="0" err="1"/>
              <a:t>Miencraft</a:t>
            </a:r>
            <a:r>
              <a:rPr lang="de-DE" dirty="0"/>
              <a:t>-Wiki).</a:t>
            </a:r>
          </a:p>
        </p:txBody>
      </p:sp>
      <p:pic>
        <p:nvPicPr>
          <p:cNvPr id="2" name="WhatsApp Video 2022-01-12 at 23.16.48">
            <a:hlinkClick r:id="" action="ppaction://media"/>
            <a:extLst>
              <a:ext uri="{FF2B5EF4-FFF2-40B4-BE49-F238E27FC236}">
                <a16:creationId xmlns:a16="http://schemas.microsoft.com/office/drawing/2014/main" id="{4EE09972-AB04-4E1C-9F25-370774277D8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72341" y="4814946"/>
            <a:ext cx="2585182" cy="16921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07806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900" advTm="3400">
        <p14:glitter pattern="hexagon"/>
      </p:transition>
    </mc:Choice>
    <mc:Fallback>
      <p:transition spd="slow" advTm="34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449" objId="2"/>
        <p14:stopEvt time="3400" objId="2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A6B66640-6F6E-4196-A92B-4698CE1423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87CC9A2A-422A-44F0-88F0-C633CB135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de-DE" dirty="0"/>
            </a:br>
            <a:br>
              <a:rPr lang="de-DE" dirty="0"/>
            </a:br>
            <a:r>
              <a:rPr lang="de-DE" dirty="0"/>
              <a:t>Empirische Daten</a:t>
            </a: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247D475-512A-4B06-8B3C-5E4FD0B758AB}"/>
              </a:ext>
            </a:extLst>
          </p:cNvPr>
          <p:cNvSpPr txBox="1"/>
          <p:nvPr/>
        </p:nvSpPr>
        <p:spPr>
          <a:xfrm>
            <a:off x="6100337" y="1690688"/>
            <a:ext cx="525346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dirty="0"/>
              <a:t>Ich habe mich am 12.01.2022 eine Stunde lang in die AFK-Kammer gestellt, um herauszufinden wie viel Schwarzpulver produziert wird. </a:t>
            </a:r>
          </a:p>
          <a:p>
            <a:pPr algn="just"/>
            <a:endParaRPr lang="de-DE" dirty="0"/>
          </a:p>
          <a:p>
            <a:pPr algn="just"/>
            <a:r>
              <a:rPr lang="de-DE" dirty="0"/>
              <a:t>Ich kam zu folgendem Ergebnis:  </a:t>
            </a:r>
          </a:p>
          <a:p>
            <a:pPr algn="just"/>
            <a:r>
              <a:rPr lang="de-DE" dirty="0"/>
              <a:t>(Testzeitraum: 10:57 Uhr bis 11:57 Uhr): </a:t>
            </a:r>
          </a:p>
          <a:p>
            <a:pPr algn="just"/>
            <a:r>
              <a:rPr lang="de-DE" dirty="0"/>
              <a:t>31 Schwarzpulver</a:t>
            </a:r>
          </a:p>
          <a:p>
            <a:pPr algn="just"/>
            <a:endParaRPr lang="de-DE" dirty="0"/>
          </a:p>
          <a:p>
            <a:pPr algn="just"/>
            <a:r>
              <a:rPr lang="de-DE" dirty="0"/>
              <a:t>Etwa 31 Schwarzpulver pro Stunde (oder wie ich es gerne nennen würde: 31gp/h) werden produziert. </a:t>
            </a:r>
          </a:p>
        </p:txBody>
      </p:sp>
      <p:pic>
        <p:nvPicPr>
          <p:cNvPr id="13" name="Inhaltsplatzhalter 12" descr="Ein Bild, das drinnen, Boden, Wand, Decke enthält.&#10;&#10;Automatisch generierte Beschreibung">
            <a:extLst>
              <a:ext uri="{FF2B5EF4-FFF2-40B4-BE49-F238E27FC236}">
                <a16:creationId xmlns:a16="http://schemas.microsoft.com/office/drawing/2014/main" id="{B6DB24F1-E75A-40E5-9BE0-7ECAFC47E8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1690688"/>
            <a:ext cx="5268012" cy="3094957"/>
          </a:xfrm>
        </p:spPr>
      </p:pic>
      <p:pic>
        <p:nvPicPr>
          <p:cNvPr id="2" name="WhatsApp Video 2022-01-12 at 23.18.28">
            <a:hlinkClick r:id="" action="ppaction://media"/>
            <a:extLst>
              <a:ext uri="{FF2B5EF4-FFF2-40B4-BE49-F238E27FC236}">
                <a16:creationId xmlns:a16="http://schemas.microsoft.com/office/drawing/2014/main" id="{9C17752A-4808-4FC6-B128-DA812790B29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78706" y="4881209"/>
            <a:ext cx="2787002" cy="18812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28105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Tm="3431">
        <p15:prstTrans prst="origami"/>
      </p:transition>
    </mc:Choice>
    <mc:Fallback>
      <p:transition spd="slow" advTm="34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181" objId="2"/>
        <p14:playEvt time="2798" objId="2"/>
        <p14:stopEvt time="3431" objId="2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A6B66640-6F6E-4196-A92B-4698CE1423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87CC9A2A-422A-44F0-88F0-C633CB135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de-DE" dirty="0"/>
            </a:br>
            <a:br>
              <a:rPr lang="de-DE" dirty="0"/>
            </a:br>
            <a:r>
              <a:rPr lang="de-DE" dirty="0"/>
              <a:t>Empirische Daten - </a:t>
            </a:r>
            <a:r>
              <a:rPr lang="de-DE" sz="4400" dirty="0"/>
              <a:t>Produktivität</a:t>
            </a: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22BB066-8EF0-4F45-99D6-6CB94707DF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1800" dirty="0"/>
              <a:t>Ist die </a:t>
            </a:r>
            <a:r>
              <a:rPr lang="de-DE" sz="1800" dirty="0" err="1"/>
              <a:t>Creeperfarm</a:t>
            </a:r>
            <a:r>
              <a:rPr lang="de-DE" sz="1800" dirty="0"/>
              <a:t> Produktiv? Ja und Nein!</a:t>
            </a:r>
          </a:p>
          <a:p>
            <a:pPr marL="0" indent="0">
              <a:buNone/>
            </a:pPr>
            <a:endParaRPr lang="de-DE" sz="1800" dirty="0"/>
          </a:p>
          <a:p>
            <a:pPr marL="0" indent="0" algn="just">
              <a:buNone/>
            </a:pPr>
            <a:r>
              <a:rPr lang="de-DE" sz="1800" dirty="0"/>
              <a:t>Ja</a:t>
            </a:r>
          </a:p>
          <a:p>
            <a:pPr algn="just"/>
            <a:r>
              <a:rPr lang="de-DE" sz="1800" dirty="0"/>
              <a:t>Spieler*in muss keine Creeper selbst finden und töten</a:t>
            </a:r>
          </a:p>
          <a:p>
            <a:pPr algn="just"/>
            <a:r>
              <a:rPr lang="de-DE" sz="1800" dirty="0"/>
              <a:t>Schwarzpulver wird auch dann produziert, wenn Spieler*in AFK ist (perfekt während Studium, Beruf, Schlaf,…)</a:t>
            </a:r>
          </a:p>
          <a:p>
            <a:pPr algn="just"/>
            <a:r>
              <a:rPr lang="de-DE" sz="1800" dirty="0"/>
              <a:t>Einfach erweiterbar</a:t>
            </a:r>
          </a:p>
          <a:p>
            <a:pPr algn="just"/>
            <a:endParaRPr lang="de-DE" sz="1800" dirty="0"/>
          </a:p>
          <a:p>
            <a:pPr marL="0" indent="0" algn="just">
              <a:buNone/>
            </a:pPr>
            <a:r>
              <a:rPr lang="de-DE" sz="1800" dirty="0"/>
              <a:t>Nein</a:t>
            </a:r>
          </a:p>
          <a:p>
            <a:pPr algn="just"/>
            <a:r>
              <a:rPr lang="de-DE" sz="1800" dirty="0"/>
              <a:t>Relativ wenig Schwarzpulver wird produziert (ca. 31gp/h)</a:t>
            </a:r>
          </a:p>
          <a:p>
            <a:pPr algn="just"/>
            <a:r>
              <a:rPr lang="de-DE" sz="1800" dirty="0"/>
              <a:t>Spieler*in muss in der nähe sein  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178301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4400" advTm="1438">
        <p14:honeycomb/>
      </p:transition>
    </mc:Choice>
    <mc:Fallback>
      <p:transition spd="slow" advTm="1438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A6B66640-6F6E-4196-A92B-4698CE1423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87CC9A2A-422A-44F0-88F0-C633CB135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de-DE" dirty="0"/>
            </a:br>
            <a:br>
              <a:rPr lang="de-DE" dirty="0"/>
            </a:br>
            <a:r>
              <a:rPr lang="de-DE" dirty="0"/>
              <a:t>Fazit</a:t>
            </a: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22BB066-8EF0-4F45-99D6-6CB94707DF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de-DE" dirty="0"/>
              <a:t>Irgendwie zu viel aufwand für das entstehende Schwarzpulver, aber wir haben nun automatisches Schwarzpulver </a:t>
            </a:r>
            <a:r>
              <a:rPr lang="de-DE" dirty="0">
                <a:sym typeface="Wingdings" panose="05000000000000000000" pitchFamily="2" charset="2"/>
              </a:rPr>
              <a:t></a:t>
            </a:r>
          </a:p>
          <a:p>
            <a:pPr marL="0" indent="0" algn="just">
              <a:buNone/>
            </a:pPr>
            <a:endParaRPr lang="de-DE" dirty="0">
              <a:sym typeface="Wingdings" panose="05000000000000000000" pitchFamily="2" charset="2"/>
            </a:endParaRPr>
          </a:p>
          <a:p>
            <a:pPr marL="0" indent="0" algn="just">
              <a:buNone/>
            </a:pPr>
            <a:endParaRPr lang="de-DE" dirty="0">
              <a:sym typeface="Wingdings" panose="05000000000000000000" pitchFamily="2" charset="2"/>
            </a:endParaRPr>
          </a:p>
          <a:p>
            <a:pPr marL="0" indent="0" algn="just">
              <a:buNone/>
            </a:pPr>
            <a:endParaRPr lang="de-DE" dirty="0">
              <a:sym typeface="Wingdings" panose="05000000000000000000" pitchFamily="2" charset="2"/>
            </a:endParaRPr>
          </a:p>
        </p:txBody>
      </p:sp>
      <p:pic>
        <p:nvPicPr>
          <p:cNvPr id="2" name="WhatsApp Video 2022-01-12 at 23.20.36">
            <a:hlinkClick r:id="" action="ppaction://media"/>
            <a:extLst>
              <a:ext uri="{FF2B5EF4-FFF2-40B4-BE49-F238E27FC236}">
                <a16:creationId xmlns:a16="http://schemas.microsoft.com/office/drawing/2014/main" id="{3BB22BD2-6B0B-432A-AD5E-2FB511B577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10195" y="2899424"/>
            <a:ext cx="4771609" cy="268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8194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800" advTm="2282">
        <p:circle/>
      </p:transition>
    </mc:Choice>
    <mc:Fallback>
      <p:transition spd="slow" advTm="228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2"/>
        <p14:playEvt time="2132" objId="2"/>
        <p14:stopEvt time="2282" objId="2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A6B66640-6F6E-4196-A92B-4698CE1423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87CC9A2A-422A-44F0-88F0-C633CB135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de-DE" dirty="0"/>
            </a:br>
            <a:br>
              <a:rPr lang="de-DE" dirty="0"/>
            </a:br>
            <a:r>
              <a:rPr lang="de-DE" dirty="0"/>
              <a:t>Quellen</a:t>
            </a: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22BB066-8EF0-4F45-99D6-6CB94707DF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de-DE" sz="1800" dirty="0"/>
              <a:t>Internet lol </a:t>
            </a:r>
            <a:endParaRPr lang="de-DE" sz="1800" dirty="0">
              <a:sym typeface="Wingdings" panose="05000000000000000000" pitchFamily="2" charset="2"/>
            </a:endParaRPr>
          </a:p>
          <a:p>
            <a:pPr marL="0" indent="0" algn="just">
              <a:buNone/>
            </a:pPr>
            <a:endParaRPr lang="de-DE" dirty="0">
              <a:sym typeface="Wingdings" panose="05000000000000000000" pitchFamily="2" charset="2"/>
            </a:endParaRPr>
          </a:p>
          <a:p>
            <a:pPr marL="0" indent="0" algn="just">
              <a:buNone/>
            </a:pPr>
            <a:endParaRPr lang="de-DE" dirty="0">
              <a:sym typeface="Wingdings" panose="05000000000000000000" pitchFamily="2" charset="2"/>
            </a:endParaRPr>
          </a:p>
          <a:p>
            <a:pPr marL="0" indent="0" algn="just">
              <a:buNone/>
            </a:pPr>
            <a:endParaRPr lang="de-DE" dirty="0">
              <a:sym typeface="Wingdings" panose="05000000000000000000" pitchFamily="2" charset="2"/>
            </a:endParaRPr>
          </a:p>
        </p:txBody>
      </p:sp>
      <p:pic>
        <p:nvPicPr>
          <p:cNvPr id="2" name="WhatsApp Video 2022-01-12 at 23.21.29">
            <a:hlinkClick r:id="" action="ppaction://media"/>
            <a:extLst>
              <a:ext uri="{FF2B5EF4-FFF2-40B4-BE49-F238E27FC236}">
                <a16:creationId xmlns:a16="http://schemas.microsoft.com/office/drawing/2014/main" id="{F8D30D83-540E-45DE-8451-14EF4D130B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31566" y="2102255"/>
            <a:ext cx="3528868" cy="265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1556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4000" advTm="3916">
        <p14:vortex dir="r"/>
      </p:transition>
    </mc:Choice>
    <mc:Fallback>
      <p:transition spd="slow" advTm="39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2"/>
        <p14:stopEvt time="3916" objId="2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A6B66640-6F6E-4196-A92B-4698CE1423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87CC9A2A-422A-44F0-88F0-C633CB135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369B8A06-D238-471C-84A1-53C0C9279E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8000" dirty="0">
                <a:sym typeface="Wingdings" panose="05000000000000000000" pitchFamily="2" charset="2"/>
              </a:rPr>
              <a:t>Vielen Dank für </a:t>
            </a:r>
          </a:p>
          <a:p>
            <a:pPr marL="0" indent="0" algn="ctr">
              <a:buNone/>
            </a:pPr>
            <a:r>
              <a:rPr lang="de-DE" sz="8000" dirty="0">
                <a:sym typeface="Wingdings" panose="05000000000000000000" pitchFamily="2" charset="2"/>
              </a:rPr>
              <a:t>Eure Aufmerksamkeit &lt;3</a:t>
            </a:r>
          </a:p>
          <a:p>
            <a:endParaRPr lang="de-DE" dirty="0"/>
          </a:p>
        </p:txBody>
      </p:sp>
      <p:pic>
        <p:nvPicPr>
          <p:cNvPr id="2" name="WhatsApp Video 2022-01-14 at 17.48.18">
            <a:hlinkClick r:id="" action="ppaction://media"/>
            <a:extLst>
              <a:ext uri="{FF2B5EF4-FFF2-40B4-BE49-F238E27FC236}">
                <a16:creationId xmlns:a16="http://schemas.microsoft.com/office/drawing/2014/main" id="{411C8277-B097-45A8-8DDA-4AA32D5970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04810" y="4310495"/>
            <a:ext cx="2182380" cy="218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6004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1549">
        <p15:prstTrans prst="wind"/>
      </p:transition>
    </mc:Choice>
    <mc:Fallback>
      <p:transition spd="slow" advTm="15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2"/>
        <p14:stopEvt time="1549" objId="2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A6B66640-6F6E-4196-A92B-4698CE1423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87CC9A2A-422A-44F0-88F0-C633CB135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369B8A06-D238-471C-84A1-53C0C9279E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 algn="ctr">
              <a:buNone/>
            </a:pPr>
            <a:r>
              <a:rPr lang="de-DE" sz="8000" dirty="0"/>
              <a:t>Fragen? </a:t>
            </a:r>
          </a:p>
        </p:txBody>
      </p:sp>
      <p:pic>
        <p:nvPicPr>
          <p:cNvPr id="2" name="WhatsApp Video 2022-01-12 at 23.23.46">
            <a:hlinkClick r:id="" action="ppaction://media"/>
            <a:extLst>
              <a:ext uri="{FF2B5EF4-FFF2-40B4-BE49-F238E27FC236}">
                <a16:creationId xmlns:a16="http://schemas.microsoft.com/office/drawing/2014/main" id="{304083F9-A235-4F9D-81AF-311146B7E1B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08964" y="3772549"/>
            <a:ext cx="5374071" cy="22839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98410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 advTm="4865">
        <p:split orient="vert"/>
      </p:transition>
    </mc:Choice>
    <mc:Fallback>
      <p:transition spd="slow" advTm="4865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 build="p"/>
    </p:bldLst>
  </p:timing>
  <p:extLst>
    <p:ext uri="{E180D4A7-C9FB-4DFB-919C-405C955672EB}">
      <p14:showEvtLst xmlns:p14="http://schemas.microsoft.com/office/powerpoint/2010/main">
        <p14:playEvt time="1" objId="2"/>
        <p14:playEvt time="3315" objId="2"/>
        <p14:stopEvt time="4865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ABE7B5A0-993F-4E87-A97B-8C14384531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1D70351-4D50-4B6B-9465-D14B1AD5F2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 fontScale="90000"/>
          </a:bodyPr>
          <a:lstStyle/>
          <a:p>
            <a:br>
              <a:rPr lang="de-DE" dirty="0">
                <a:solidFill>
                  <a:srgbClr val="FFFFFF"/>
                </a:solidFill>
              </a:rPr>
            </a:br>
            <a:br>
              <a:rPr lang="de-DE" dirty="0">
                <a:solidFill>
                  <a:srgbClr val="FFFFFF"/>
                </a:solidFill>
              </a:rPr>
            </a:br>
            <a:br>
              <a:rPr lang="de-DE" dirty="0">
                <a:solidFill>
                  <a:srgbClr val="FFFFFF"/>
                </a:solidFill>
              </a:rPr>
            </a:br>
            <a:br>
              <a:rPr lang="de-DE" dirty="0">
                <a:solidFill>
                  <a:srgbClr val="FFFFFF"/>
                </a:solidFill>
              </a:rPr>
            </a:br>
            <a:br>
              <a:rPr lang="de-DE" dirty="0">
                <a:solidFill>
                  <a:srgbClr val="FFFFFF"/>
                </a:solidFill>
              </a:rPr>
            </a:br>
            <a:r>
              <a:rPr lang="de-DE" sz="4900" b="1" dirty="0" err="1">
                <a:solidFill>
                  <a:srgbClr val="DCDD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Creeperfarm</a:t>
            </a:r>
            <a:br>
              <a:rPr lang="de-DE" sz="4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4400" dirty="0">
                <a:solidFill>
                  <a:srgbClr val="DCDD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de-DE" sz="4400" b="0" dirty="0">
                <a:solidFill>
                  <a:srgbClr val="DCDDD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ür Schwarzpulver zum shoppen oder fliegen oder TNT oder so</a:t>
            </a:r>
            <a:br>
              <a:rPr lang="de-DE" dirty="0">
                <a:solidFill>
                  <a:srgbClr val="FFFFFF"/>
                </a:solidFill>
              </a:rPr>
            </a:b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32AFA7C-17C3-412C-B9D2-5649734118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de-DE" b="0" i="0" dirty="0" err="1">
                <a:solidFill>
                  <a:srgbClr val="DCDDDE"/>
                </a:solidFill>
                <a:effectLst/>
                <a:latin typeface="Whitney"/>
              </a:rPr>
              <a:t>CrashGirl</a:t>
            </a:r>
            <a:r>
              <a:rPr lang="de-DE" b="0" i="0" dirty="0">
                <a:solidFill>
                  <a:srgbClr val="DCDDDE"/>
                </a:solidFill>
                <a:effectLst/>
                <a:latin typeface="Whitney"/>
              </a:rPr>
              <a:t> aka. </a:t>
            </a:r>
            <a:r>
              <a:rPr lang="de-DE" b="0" i="0" dirty="0" err="1">
                <a:solidFill>
                  <a:srgbClr val="DCDDDE"/>
                </a:solidFill>
                <a:effectLst/>
                <a:latin typeface="Whitney"/>
              </a:rPr>
              <a:t>ClapGirl</a:t>
            </a:r>
            <a:r>
              <a:rPr lang="de-DE" b="0" i="0" dirty="0">
                <a:solidFill>
                  <a:srgbClr val="DCDDDE"/>
                </a:solidFill>
                <a:effectLst/>
                <a:latin typeface="Whitney"/>
              </a:rPr>
              <a:t> aka. </a:t>
            </a:r>
            <a:r>
              <a:rPr lang="de-DE" b="0" i="0" dirty="0" err="1">
                <a:solidFill>
                  <a:srgbClr val="DCDDDE"/>
                </a:solidFill>
                <a:effectLst/>
                <a:latin typeface="Whitney"/>
              </a:rPr>
              <a:t>Crashie</a:t>
            </a:r>
            <a:endParaRPr lang="de-DE" b="0" i="0" dirty="0">
              <a:solidFill>
                <a:srgbClr val="DCDDDE"/>
              </a:solidFill>
              <a:effectLst/>
              <a:latin typeface="Whitney"/>
            </a:endParaRPr>
          </a:p>
          <a:p>
            <a:r>
              <a:rPr lang="de-DE" dirty="0" err="1">
                <a:solidFill>
                  <a:srgbClr val="DCDDDE"/>
                </a:solidFill>
                <a:latin typeface="Whitney"/>
              </a:rPr>
              <a:t>Gamebrarians</a:t>
            </a:r>
            <a:r>
              <a:rPr lang="de-DE" dirty="0">
                <a:solidFill>
                  <a:srgbClr val="DCDDDE"/>
                </a:solidFill>
                <a:latin typeface="Whitney"/>
              </a:rPr>
              <a:t> Minecraft Server</a:t>
            </a:r>
            <a:endParaRPr lang="de-DE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1814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1818">
        <p15:prstTrans prst="curtains"/>
      </p:transition>
    </mc:Choice>
    <mc:Fallback>
      <p:transition spd="slow" advTm="1818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A6B66640-6F6E-4196-A92B-4698CE1423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87CC9A2A-422A-44F0-88F0-C633CB135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Gliederung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EFD62BCC-3F64-4EF4-BA18-3E45CA548B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Warum eine </a:t>
            </a:r>
            <a:r>
              <a:rPr lang="de-DE" dirty="0" err="1"/>
              <a:t>Creeperfarm</a:t>
            </a:r>
            <a:r>
              <a:rPr lang="de-DE" dirty="0"/>
              <a:t>?</a:t>
            </a:r>
          </a:p>
          <a:p>
            <a:r>
              <a:rPr lang="de-DE" dirty="0"/>
              <a:t>Der Aufbau </a:t>
            </a:r>
          </a:p>
          <a:p>
            <a:pPr lvl="1"/>
            <a:r>
              <a:rPr lang="de-DE" dirty="0"/>
              <a:t>Der Creeper-„Tod“</a:t>
            </a:r>
          </a:p>
          <a:p>
            <a:pPr lvl="1"/>
            <a:r>
              <a:rPr lang="de-DE" dirty="0"/>
              <a:t>Die Spawn-Ebenen</a:t>
            </a:r>
          </a:p>
          <a:p>
            <a:pPr lvl="1"/>
            <a:r>
              <a:rPr lang="de-DE" dirty="0"/>
              <a:t>Die Redstone-Technik </a:t>
            </a:r>
          </a:p>
          <a:p>
            <a:pPr lvl="1"/>
            <a:r>
              <a:rPr lang="de-DE" dirty="0"/>
              <a:t>Die AFK-Kammer</a:t>
            </a:r>
          </a:p>
          <a:p>
            <a:r>
              <a:rPr lang="de-DE" dirty="0"/>
              <a:t>Empirische Daten</a:t>
            </a:r>
          </a:p>
          <a:p>
            <a:pPr lvl="1"/>
            <a:r>
              <a:rPr lang="de-DE" dirty="0"/>
              <a:t>Produktivität</a:t>
            </a:r>
          </a:p>
          <a:p>
            <a:r>
              <a:rPr lang="de-DE" dirty="0"/>
              <a:t>Fazit</a:t>
            </a:r>
          </a:p>
          <a:p>
            <a:r>
              <a:rPr lang="de-DE" dirty="0"/>
              <a:t>Quellen  </a:t>
            </a:r>
          </a:p>
          <a:p>
            <a:pPr lvl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524399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968">
        <p15:prstTrans prst="crush"/>
      </p:transition>
    </mc:Choice>
    <mc:Fallback>
      <p:transition spd="slow" advTm="968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A6B66640-6F6E-4196-A92B-4698CE1423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87CC9A2A-422A-44F0-88F0-C633CB135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de-DE" dirty="0"/>
            </a:br>
            <a:r>
              <a:rPr lang="de-DE" dirty="0"/>
              <a:t>Warum eine </a:t>
            </a:r>
            <a:r>
              <a:rPr lang="de-DE" dirty="0" err="1"/>
              <a:t>Creeperfarm</a:t>
            </a:r>
            <a:r>
              <a:rPr lang="de-DE" dirty="0"/>
              <a:t>?</a:t>
            </a:r>
            <a:br>
              <a:rPr lang="de-DE" dirty="0"/>
            </a:br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EFD62BCC-3F64-4EF4-BA18-3E45CA548B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>
                <a:solidFill>
                  <a:srgbClr val="DCDD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de-DE" sz="2800" b="0" dirty="0">
                <a:solidFill>
                  <a:srgbClr val="DCDDD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Für Schwarzpulver zum shoppen oder fliegen oder TNT oder so“ </a:t>
            </a:r>
            <a:r>
              <a:rPr lang="de-DE" sz="2000" b="0" dirty="0">
                <a:solidFill>
                  <a:srgbClr val="DCDDD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2000" b="0" dirty="0" err="1">
                <a:solidFill>
                  <a:srgbClr val="DCDDD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CrashGirl</a:t>
            </a:r>
            <a:r>
              <a:rPr lang="de-DE" sz="2000" b="0" dirty="0">
                <a:solidFill>
                  <a:srgbClr val="DCDDD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12.01.2022)</a:t>
            </a:r>
          </a:p>
          <a:p>
            <a:endParaRPr lang="de-DE" dirty="0">
              <a:solidFill>
                <a:srgbClr val="DCDDD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B93E337-AF7A-4337-BC2B-C5E42791A0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1274" y="2930051"/>
            <a:ext cx="2314898" cy="1324160"/>
          </a:xfrm>
          <a:prstGeom prst="rect">
            <a:avLst/>
          </a:prstGeom>
          <a:effectLst>
            <a:glow rad="355600">
              <a:srgbClr val="92D050">
                <a:alpha val="40000"/>
              </a:srgbClr>
            </a:glow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6D6335A-5B83-406C-B1D2-862B33B5B1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4881" y="2932290"/>
            <a:ext cx="2295845" cy="1314633"/>
          </a:xfrm>
          <a:prstGeom prst="rect">
            <a:avLst/>
          </a:prstGeom>
          <a:effectLst>
            <a:glow rad="355600">
              <a:srgbClr val="92D050">
                <a:alpha val="40000"/>
              </a:srgbClr>
            </a:glow>
          </a:effec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FF7D873-3936-47FA-BDED-EED308F630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71999" y="3662202"/>
            <a:ext cx="1467055" cy="1162212"/>
          </a:xfrm>
          <a:prstGeom prst="rect">
            <a:avLst/>
          </a:prstGeom>
          <a:ln>
            <a:noFill/>
          </a:ln>
          <a:effectLst>
            <a:glow rad="355600">
              <a:srgbClr val="92D050">
                <a:alpha val="40000"/>
              </a:srgbClr>
            </a:glow>
            <a:outerShdw blurRad="107950" dist="12700" dir="5400000" algn="ctr">
              <a:srgbClr val="000000"/>
            </a:outerShdw>
          </a:effec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D8AC7CDE-5123-44D1-91DB-C360075F83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61509" y="4891882"/>
            <a:ext cx="3068979" cy="1625600"/>
          </a:xfrm>
          <a:prstGeom prst="rect">
            <a:avLst/>
          </a:prstGeom>
          <a:effectLst>
            <a:glow rad="355600">
              <a:srgbClr val="92D050">
                <a:alpha val="40000"/>
              </a:srgbClr>
            </a:glow>
          </a:effectLst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11673726-8F07-4A8C-9C01-64E63A463CD2}"/>
              </a:ext>
            </a:extLst>
          </p:cNvPr>
          <p:cNvSpPr txBox="1"/>
          <p:nvPr/>
        </p:nvSpPr>
        <p:spPr>
          <a:xfrm>
            <a:off x="6839054" y="4522550"/>
            <a:ext cx="2658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Location: 50, 64, 431</a:t>
            </a:r>
          </a:p>
        </p:txBody>
      </p:sp>
      <p:pic>
        <p:nvPicPr>
          <p:cNvPr id="2" name="WhatsApp Video 2022-01-12 at 23.03.42">
            <a:hlinkClick r:id="" action="ppaction://media"/>
            <a:extLst>
              <a:ext uri="{FF2B5EF4-FFF2-40B4-BE49-F238E27FC236}">
                <a16:creationId xmlns:a16="http://schemas.microsoft.com/office/drawing/2014/main" id="{90147804-1A54-43E6-8409-23577BFCAC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09165" y="4707216"/>
            <a:ext cx="2743200" cy="1543050"/>
          </a:xfrm>
          <a:prstGeom prst="rect">
            <a:avLst/>
          </a:prstGeom>
        </p:spPr>
      </p:pic>
      <p:pic>
        <p:nvPicPr>
          <p:cNvPr id="4" name="WhatsApp Video 2022-01-12 at 23.04.49">
            <a:hlinkClick r:id="" action="ppaction://media"/>
            <a:extLst>
              <a:ext uri="{FF2B5EF4-FFF2-40B4-BE49-F238E27FC236}">
                <a16:creationId xmlns:a16="http://schemas.microsoft.com/office/drawing/2014/main" id="{7AF78CA1-3B46-40D7-B34F-B53B278A6E6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838384" y="4888191"/>
            <a:ext cx="1604684" cy="160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0260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615">
        <p15:prstTrans prst="wind"/>
      </p:transition>
    </mc:Choice>
    <mc:Fallback>
      <p:transition spd="slow" advTm="36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78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2"/>
        <p14:playEvt time="899" objId="4"/>
        <p14:playEvt time="3582" objId="4"/>
        <p14:stopEvt time="3615" objId="4"/>
        <p14:stopEvt time="3615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A6B66640-6F6E-4196-A92B-4698CE1423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87CC9A2A-422A-44F0-88F0-C633CB135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Der Aufbau – Der Creeper-„Tod“</a:t>
            </a:r>
          </a:p>
        </p:txBody>
      </p:sp>
      <p:pic>
        <p:nvPicPr>
          <p:cNvPr id="3" name="Inhaltsplatzhalter 2" descr="Ein Bild, das erleuchtet, drinnen, Licht, dunkel enthält.&#10;&#10;Automatisch generierte Beschreibung">
            <a:extLst>
              <a:ext uri="{FF2B5EF4-FFF2-40B4-BE49-F238E27FC236}">
                <a16:creationId xmlns:a16="http://schemas.microsoft.com/office/drawing/2014/main" id="{E30ADA58-B90B-41B5-A9CF-6F9D19785B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5253465" cy="3086411"/>
          </a:xfrm>
          <a:effectLst/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3FA03653-A559-42A8-B5A3-C3BF7BC82B3B}"/>
              </a:ext>
            </a:extLst>
          </p:cNvPr>
          <p:cNvSpPr txBox="1"/>
          <p:nvPr/>
        </p:nvSpPr>
        <p:spPr>
          <a:xfrm>
            <a:off x="6100335" y="1690688"/>
            <a:ext cx="52534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dirty="0"/>
              <a:t>Creeper sterben im Lagerfeuer (3x3 Feld)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dirty="0"/>
              <a:t>Lagerfeuer sind Item-Durchlässig </a:t>
            </a: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de-DE" dirty="0"/>
              <a:t>Schwarzpulver gelangt in die Trichter und Trichter leiten es weiter in die Auffangkiste</a:t>
            </a: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endParaRPr lang="de-DE" dirty="0"/>
          </a:p>
          <a:p>
            <a:pPr algn="just"/>
            <a:r>
              <a:rPr lang="de-DE" dirty="0"/>
              <a:t>Wie gelangen die Creeper in die „Todeszone“?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70336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2813">
        <p15:prstTrans prst="fracture"/>
      </p:transition>
    </mc:Choice>
    <mc:Fallback>
      <p:transition spd="slow" advTm="28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A6B66640-6F6E-4196-A92B-4698CE1423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87CC9A2A-422A-44F0-88F0-C633CB135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Der Aufbau – Der Creeper-„Tod“</a:t>
            </a:r>
          </a:p>
        </p:txBody>
      </p:sp>
      <p:pic>
        <p:nvPicPr>
          <p:cNvPr id="3" name="Inhaltsplatzhalter 2" descr="Ein Bild, das Himmel, draußen, Schiff, Wasserfahrzeug enthält.&#10;&#10;Automatisch generierte Beschreibung">
            <a:extLst>
              <a:ext uri="{FF2B5EF4-FFF2-40B4-BE49-F238E27FC236}">
                <a16:creationId xmlns:a16="http://schemas.microsoft.com/office/drawing/2014/main" id="{E670CF11-3DA2-4C06-92D8-2B5DEC5B7C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5257797" cy="3088956"/>
          </a:xfr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79765427-C7F1-4A46-9E48-190E8F632755}"/>
              </a:ext>
            </a:extLst>
          </p:cNvPr>
          <p:cNvSpPr txBox="1"/>
          <p:nvPr/>
        </p:nvSpPr>
        <p:spPr>
          <a:xfrm>
            <a:off x="6095999" y="1690688"/>
            <a:ext cx="525779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dirty="0"/>
              <a:t>Um das 3x3 Loch befinden sich je 7 Blöcke in alle Richtungen (also eine Fläche von 17x17 Blöcken). Von diesen aus fließt Wasser in die Mitte, damit alles was dort landet in die Mitte treibt. (Wasser fließt 7 Blöcke)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dirty="0"/>
              <a:t>Umrandet mit Glas, weil auf Glas keine Monster spawnen können.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dirty="0"/>
              <a:t>In der Mitte werden die Creeper gefangen und gehen über die Regenbogenbrücke</a:t>
            </a: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de-DE" dirty="0"/>
              <a:t>Droppen </a:t>
            </a:r>
            <a:r>
              <a:rPr lang="de-DE" dirty="0" err="1"/>
              <a:t>Gunpowder</a:t>
            </a:r>
            <a:endParaRPr lang="de-DE" dirty="0"/>
          </a:p>
          <a:p>
            <a:r>
              <a:rPr lang="de-DE" dirty="0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86499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170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A6B66640-6F6E-4196-A92B-4698CE1423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87CC9A2A-422A-44F0-88F0-C633CB135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de-DE" dirty="0"/>
            </a:br>
            <a:r>
              <a:rPr lang="de-DE" dirty="0"/>
              <a:t>Der Aufbau - Die Spawn-Ebenen</a:t>
            </a:r>
            <a:br>
              <a:rPr lang="de-DE" dirty="0"/>
            </a:br>
            <a:endParaRPr lang="de-DE" dirty="0"/>
          </a:p>
        </p:txBody>
      </p:sp>
      <p:pic>
        <p:nvPicPr>
          <p:cNvPr id="3" name="Inhaltsplatzhalter 2" descr="Ein Bild, das Text, Himmel, draußen enthält.&#10;&#10;Automatisch generierte Beschreibung">
            <a:extLst>
              <a:ext uri="{FF2B5EF4-FFF2-40B4-BE49-F238E27FC236}">
                <a16:creationId xmlns:a16="http://schemas.microsoft.com/office/drawing/2014/main" id="{9FF24FEC-3B05-43BB-A743-797D77AE57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488" y="1677459"/>
            <a:ext cx="4559225" cy="2678545"/>
          </a:xfrm>
        </p:spPr>
      </p:pic>
      <p:pic>
        <p:nvPicPr>
          <p:cNvPr id="8" name="Grafik 7" descr="Ein Bild, das Text, Wasser, Himmel, draußen enthält.&#10;&#10;Automatisch generierte Beschreibung">
            <a:extLst>
              <a:ext uri="{FF2B5EF4-FFF2-40B4-BE49-F238E27FC236}">
                <a16:creationId xmlns:a16="http://schemas.microsoft.com/office/drawing/2014/main" id="{BABB358F-D809-485C-8C5A-CDC3CD23BF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644" y="1690688"/>
            <a:ext cx="4559225" cy="2678545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61CC9532-C167-4062-B558-F8484FFEC118}"/>
              </a:ext>
            </a:extLst>
          </p:cNvPr>
          <p:cNvSpPr txBox="1"/>
          <p:nvPr/>
        </p:nvSpPr>
        <p:spPr>
          <a:xfrm>
            <a:off x="1187488" y="4572000"/>
            <a:ext cx="882818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dirty="0"/>
              <a:t>Von der Mitte (Werfer/Dispenser nach oben gerichtet mit Wassereimer) gehen 7 Blöcke in jede Richtung ab. Die Enden werden miteinander verbunden, damit ein Raute entsteht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dirty="0"/>
              <a:t>Ebene ist zwei Blöcke hoch; Decke ist voller Falltüren, weil Creeper etwas kleiner als andere Monster sind und somit nur noch Creeper Platz zum spawnen haben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dirty="0"/>
              <a:t>Glasblöcke verhindern in diesem Fall das Spawnen von Spinnen (benötigen mindestens 3×3×2 Blöcke)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03199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759">
        <p15:prstTrans prst="fallOver"/>
      </p:transition>
    </mc:Choice>
    <mc:Fallback>
      <p:transition spd="slow" advTm="37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A6B66640-6F6E-4196-A92B-4698CE1423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87CC9A2A-422A-44F0-88F0-C633CB135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de-DE" dirty="0"/>
            </a:br>
            <a:r>
              <a:rPr lang="de-DE" dirty="0"/>
              <a:t>Der Aufbau - Die Spawn-Ebenen</a:t>
            </a:r>
            <a:br>
              <a:rPr lang="de-DE" dirty="0"/>
            </a:br>
            <a:endParaRPr lang="de-DE" dirty="0"/>
          </a:p>
        </p:txBody>
      </p:sp>
      <p:pic>
        <p:nvPicPr>
          <p:cNvPr id="3" name="Inhaltsplatzhalter 2" descr="Ein Bild, das Text, Himmel, draußen enthält.&#10;&#10;Automatisch generierte Beschreibung">
            <a:extLst>
              <a:ext uri="{FF2B5EF4-FFF2-40B4-BE49-F238E27FC236}">
                <a16:creationId xmlns:a16="http://schemas.microsoft.com/office/drawing/2014/main" id="{9FF24FEC-3B05-43BB-A743-797D77AE57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488" y="1677459"/>
            <a:ext cx="4559225" cy="2678545"/>
          </a:xfrm>
        </p:spPr>
      </p:pic>
      <p:pic>
        <p:nvPicPr>
          <p:cNvPr id="8" name="Grafik 7" descr="Ein Bild, das Text, Wasser, Himmel, draußen enthält.&#10;&#10;Automatisch generierte Beschreibung">
            <a:extLst>
              <a:ext uri="{FF2B5EF4-FFF2-40B4-BE49-F238E27FC236}">
                <a16:creationId xmlns:a16="http://schemas.microsoft.com/office/drawing/2014/main" id="{BABB358F-D809-485C-8C5A-CDC3CD23BF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644" y="1690688"/>
            <a:ext cx="4559225" cy="2678545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61CC9532-C167-4062-B558-F8484FFEC118}"/>
              </a:ext>
            </a:extLst>
          </p:cNvPr>
          <p:cNvSpPr txBox="1"/>
          <p:nvPr/>
        </p:nvSpPr>
        <p:spPr>
          <a:xfrm>
            <a:off x="1187488" y="4572000"/>
            <a:ext cx="882818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dirty="0"/>
              <a:t>Über dem Werfer/Dispenser mit einem Block Freiraum befindet sich ein Spender/</a:t>
            </a:r>
            <a:r>
              <a:rPr lang="de-DE" dirty="0" err="1"/>
              <a:t>Dropper</a:t>
            </a:r>
            <a:r>
              <a:rPr lang="de-DE" dirty="0"/>
              <a:t>, der zum Werfer/Dispenser hin ausgerichtet ist, um den Wasserkreislauf zu erhalten.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dirty="0"/>
              <a:t>In regelmäßigen Abständen werden die Spawn-Ebenen überflutet und die Creeper werden durch die Strömung in die unterste Ebene getrieben, wo sie ins Lagerfeuer gelangen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dirty="0"/>
              <a:t>Ebenen können nun beliebig oft übereinander gebaut werden</a:t>
            </a:r>
          </a:p>
        </p:txBody>
      </p:sp>
    </p:spTree>
    <p:extLst>
      <p:ext uri="{BB962C8B-B14F-4D97-AF65-F5344CB8AC3E}">
        <p14:creationId xmlns:p14="http://schemas.microsoft.com/office/powerpoint/2010/main" val="7519840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Tm="1601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A6B66640-6F6E-4196-A92B-4698CE1423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87CC9A2A-422A-44F0-88F0-C633CB135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de-DE" dirty="0"/>
            </a:br>
            <a:r>
              <a:rPr lang="de-DE" dirty="0"/>
              <a:t>Der Aufbau - Die Redstone-Technik </a:t>
            </a:r>
            <a:br>
              <a:rPr lang="de-DE" dirty="0"/>
            </a:br>
            <a:endParaRPr lang="de-DE" dirty="0"/>
          </a:p>
        </p:txBody>
      </p:sp>
      <p:pic>
        <p:nvPicPr>
          <p:cNvPr id="3" name="Inhaltsplatzhalter 2" descr="Ein Bild, das Bett, drinnen, Schlafzimmer, Nacht enthält.&#10;&#10;Automatisch generierte Beschreibung">
            <a:extLst>
              <a:ext uri="{FF2B5EF4-FFF2-40B4-BE49-F238E27FC236}">
                <a16:creationId xmlns:a16="http://schemas.microsoft.com/office/drawing/2014/main" id="{8C61285E-51A0-4E64-BF3B-E522600025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5257800" cy="3088958"/>
          </a:xfr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F446B88-D0F1-445E-89C8-54888F698A1F}"/>
              </a:ext>
            </a:extLst>
          </p:cNvPr>
          <p:cNvSpPr txBox="1"/>
          <p:nvPr/>
        </p:nvSpPr>
        <p:spPr>
          <a:xfrm>
            <a:off x="6096000" y="1690688"/>
            <a:ext cx="52578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dirty="0"/>
              <a:t>Sorgt für die regelmäßige Überflutungen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dirty="0"/>
              <a:t>In den Trichtern/Hopper befindet sich ein Stack Bruchstein/</a:t>
            </a:r>
            <a:r>
              <a:rPr lang="de-DE" dirty="0" err="1"/>
              <a:t>Cobblestone</a:t>
            </a:r>
            <a:r>
              <a:rPr lang="de-DE" dirty="0"/>
              <a:t>, welches durch die </a:t>
            </a:r>
            <a:r>
              <a:rPr lang="de-DE" dirty="0" err="1"/>
              <a:t>Redstonesignale</a:t>
            </a:r>
            <a:r>
              <a:rPr lang="de-DE" dirty="0"/>
              <a:t> von dem einen Trichter/Hopper in den anderen und wieder zurück geleitet wird.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dirty="0"/>
              <a:t>Sind in einem Trichter/Hopper alle Items, so wird der Redstone Block in der Mitte durch die Klebrige Kolben/</a:t>
            </a:r>
            <a:r>
              <a:rPr lang="de-DE" dirty="0" err="1"/>
              <a:t>sticky</a:t>
            </a:r>
            <a:r>
              <a:rPr lang="de-DE" dirty="0"/>
              <a:t> </a:t>
            </a:r>
            <a:r>
              <a:rPr lang="de-DE" dirty="0" err="1"/>
              <a:t>pistons</a:t>
            </a:r>
            <a:r>
              <a:rPr lang="de-DE" dirty="0"/>
              <a:t> verschoben und ein Signal ausgegeben. Dies wiederholt sich ständig.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de-DE" dirty="0"/>
              <a:t>Sind in dem einem Trichter/Hopper alle Items angelangt, so werden alle Ebenen durch die Werfer/Dispenser geflutet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de-DE" dirty="0"/>
              <a:t>Sind alle Items wieder in dem anderen Trichter/Hopper angelangt, so verschwindet das Wasser wieder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5475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400" advTm="3120">
        <p14:ripple/>
      </p:transition>
    </mc:Choice>
    <mc:Fallback>
      <p:transition spd="slow" advTm="31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760</Words>
  <Application>Microsoft Office PowerPoint</Application>
  <PresentationFormat>Breitbild</PresentationFormat>
  <Paragraphs>81</Paragraphs>
  <Slides>16</Slides>
  <Notes>0</Notes>
  <HiddenSlides>0</HiddenSlides>
  <MMClips>9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Whitney</vt:lpstr>
      <vt:lpstr>Wingdings</vt:lpstr>
      <vt:lpstr>Office</vt:lpstr>
      <vt:lpstr>      </vt:lpstr>
      <vt:lpstr>     Creeperfarm Für Schwarzpulver zum shoppen oder fliegen oder TNT oder so </vt:lpstr>
      <vt:lpstr>Gliederung</vt:lpstr>
      <vt:lpstr> Warum eine Creeperfarm? </vt:lpstr>
      <vt:lpstr>Der Aufbau – Der Creeper-„Tod“</vt:lpstr>
      <vt:lpstr>Der Aufbau – Der Creeper-„Tod“</vt:lpstr>
      <vt:lpstr> Der Aufbau - Die Spawn-Ebenen </vt:lpstr>
      <vt:lpstr> Der Aufbau - Die Spawn-Ebenen </vt:lpstr>
      <vt:lpstr> Der Aufbau - Die Redstone-Technik  </vt:lpstr>
      <vt:lpstr>  Der Aufbau – Die AFK-Kammer  </vt:lpstr>
      <vt:lpstr>  Empirische Daten  </vt:lpstr>
      <vt:lpstr>  Empirische Daten - Produktivität  </vt:lpstr>
      <vt:lpstr>  Fazit  </vt:lpstr>
      <vt:lpstr>  Quellen  </vt:lpstr>
      <vt:lpstr>    </vt:lpstr>
      <vt:lpstr>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Creeperfarm Für Schwarzpulver zum shoppen oder fliegen oder TNT oder so </dc:title>
  <dc:creator>Julia Maria Buchert (jbuchert)</dc:creator>
  <cp:lastModifiedBy>Julia Maria Buchert (jbuchert)</cp:lastModifiedBy>
  <cp:revision>5</cp:revision>
  <dcterms:created xsi:type="dcterms:W3CDTF">2022-01-12T10:22:18Z</dcterms:created>
  <dcterms:modified xsi:type="dcterms:W3CDTF">2022-01-14T21:18:08Z</dcterms:modified>
</cp:coreProperties>
</file>